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57" r:id="rId3"/>
    <p:sldId id="258" r:id="rId4"/>
    <p:sldId id="259" r:id="rId5"/>
    <p:sldId id="266" r:id="rId6"/>
    <p:sldId id="267" r:id="rId7"/>
    <p:sldId id="260" r:id="rId8"/>
    <p:sldId id="261" r:id="rId9"/>
    <p:sldId id="262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5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0780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2715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16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2435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4971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9985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6825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3859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0197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1079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61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BE516-5EDC-4F72-AB94-28DF91834F8C}" type="datetimeFigureOut">
              <a:rPr lang="pt-BR" smtClean="0"/>
              <a:t>03/11/2021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4AEB1-2851-4420-ACC7-6DE0A7B3A76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5091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" t="2223"/>
          <a:stretch/>
        </p:blipFill>
        <p:spPr>
          <a:xfrm>
            <a:off x="-240146" y="-36945"/>
            <a:ext cx="9384145" cy="6894945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0977555-1228-4C25-9ED1-59B1B0C5858E}"/>
              </a:ext>
            </a:extLst>
          </p:cNvPr>
          <p:cNvSpPr txBox="1"/>
          <p:nvPr/>
        </p:nvSpPr>
        <p:spPr>
          <a:xfrm>
            <a:off x="0" y="2130560"/>
            <a:ext cx="9143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/>
              <a:t>Machine Learning para detecção de transações financeiras fraudulentas	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DADF1ED-6C3E-41CD-9537-C5EC3A419F29}"/>
              </a:ext>
            </a:extLst>
          </p:cNvPr>
          <p:cNvSpPr txBox="1"/>
          <p:nvPr/>
        </p:nvSpPr>
        <p:spPr>
          <a:xfrm>
            <a:off x="1" y="3338594"/>
            <a:ext cx="9143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i="1" dirty="0"/>
              <a:t>Bruno Henrique Paes; ESPM-SP</a:t>
            </a:r>
          </a:p>
          <a:p>
            <a:pPr algn="ctr"/>
            <a:r>
              <a:rPr lang="pt-BR" i="1" dirty="0"/>
              <a:t>Antonio Marcos Selmini; ESPM-SP</a:t>
            </a:r>
          </a:p>
        </p:txBody>
      </p:sp>
      <p:pic>
        <p:nvPicPr>
          <p:cNvPr id="13" name="Imagem 12" descr="Logotipo, nome da empresa&#10;&#10;Descrição gerada automaticamente">
            <a:extLst>
              <a:ext uri="{FF2B5EF4-FFF2-40B4-BE49-F238E27FC236}">
                <a16:creationId xmlns:a16="http://schemas.microsoft.com/office/drawing/2014/main" id="{8D14104F-B120-4464-BDA9-814BCC4745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052" y="4572922"/>
            <a:ext cx="3162002" cy="316200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1E457A4-6FFB-496B-A345-726736923A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083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19"/>
    </mc:Choice>
    <mc:Fallback>
      <p:transition spd="slow" advTm="20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" t="2223"/>
          <a:stretch/>
        </p:blipFill>
        <p:spPr>
          <a:xfrm>
            <a:off x="-240146" y="-36945"/>
            <a:ext cx="9384145" cy="6894945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0977555-1228-4C25-9ED1-59B1B0C5858E}"/>
              </a:ext>
            </a:extLst>
          </p:cNvPr>
          <p:cNvSpPr txBox="1"/>
          <p:nvPr/>
        </p:nvSpPr>
        <p:spPr>
          <a:xfrm>
            <a:off x="0" y="2130560"/>
            <a:ext cx="9143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6600" b="1" dirty="0"/>
              <a:t>Obrigado(a)!</a:t>
            </a:r>
          </a:p>
        </p:txBody>
      </p:sp>
      <p:pic>
        <p:nvPicPr>
          <p:cNvPr id="13" name="Imagem 12" descr="Logotipo, nome da empresa&#10;&#10;Descrição gerada automaticamente">
            <a:extLst>
              <a:ext uri="{FF2B5EF4-FFF2-40B4-BE49-F238E27FC236}">
                <a16:creationId xmlns:a16="http://schemas.microsoft.com/office/drawing/2014/main" id="{8D14104F-B120-4464-BDA9-814BCC4745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052" y="4572922"/>
            <a:ext cx="3162002" cy="316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07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220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63632"/>
            <a:ext cx="923636" cy="1394368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4255" y="0"/>
            <a:ext cx="849745" cy="1584214"/>
          </a:xfrm>
          <a:prstGeom prst="rect">
            <a:avLst/>
          </a:prstGeom>
        </p:spPr>
      </p:pic>
      <p:cxnSp>
        <p:nvCxnSpPr>
          <p:cNvPr id="15" name="Conector reto 14"/>
          <p:cNvCxnSpPr/>
          <p:nvPr/>
        </p:nvCxnSpPr>
        <p:spPr>
          <a:xfrm>
            <a:off x="600364" y="1154546"/>
            <a:ext cx="5985163" cy="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ixaDeTexto 15"/>
          <p:cNvSpPr txBox="1"/>
          <p:nvPr/>
        </p:nvSpPr>
        <p:spPr>
          <a:xfrm>
            <a:off x="535708" y="569771"/>
            <a:ext cx="25362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accent1">
                    <a:lumMod val="50000"/>
                  </a:schemeClr>
                </a:solidFill>
              </a:rPr>
              <a:t>INTRODUÇÃO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461818" y="1924093"/>
            <a:ext cx="8682182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Objetivos Propostos: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Construção de Preditores de </a:t>
            </a:r>
            <a:r>
              <a:rPr lang="pt-BR" b="1" dirty="0"/>
              <a:t>Transações Fraudulentas</a:t>
            </a:r>
            <a:r>
              <a:rPr lang="pt-BR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Otimização do desempenho dos preditores em classificar </a:t>
            </a:r>
            <a:r>
              <a:rPr lang="pt-BR" b="1" dirty="0"/>
              <a:t>Fraudes</a:t>
            </a:r>
            <a:r>
              <a:rPr lang="pt-BR" dirty="0"/>
              <a:t>.</a:t>
            </a:r>
          </a:p>
          <a:p>
            <a:endParaRPr lang="pt-BR" dirty="0"/>
          </a:p>
          <a:p>
            <a:r>
              <a:rPr lang="pt-BR" sz="2000" b="1" dirty="0"/>
              <a:t>Problemas Encontrados: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Disponibilidade de </a:t>
            </a:r>
            <a:r>
              <a:rPr lang="pt-BR" i="1" dirty="0"/>
              <a:t>datasets </a:t>
            </a:r>
            <a:r>
              <a:rPr lang="pt-BR" dirty="0"/>
              <a:t>referentes ao tema e públicos;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i="1" dirty="0"/>
              <a:t>Class Imbalance </a:t>
            </a:r>
            <a:r>
              <a:rPr lang="pt-BR" dirty="0"/>
              <a:t>e baixo número de </a:t>
            </a:r>
            <a:r>
              <a:rPr lang="pt-BR" i="1" dirty="0"/>
              <a:t>“maus”</a:t>
            </a:r>
            <a:r>
              <a:rPr lang="pt-BR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Falsos Negativos e </a:t>
            </a:r>
            <a:r>
              <a:rPr lang="pt-BR" i="1" dirty="0"/>
              <a:t>Overfitting</a:t>
            </a:r>
            <a:r>
              <a:rPr lang="pt-BR" dirty="0"/>
              <a:t>.</a:t>
            </a:r>
          </a:p>
          <a:p>
            <a:endParaRPr lang="pt-BR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E8A10354-5102-437F-A57D-9D6C76EF1E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454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314"/>
    </mc:Choice>
    <mc:Fallback>
      <p:transition spd="slow" advTm="37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27" y="0"/>
            <a:ext cx="9144000" cy="686220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30036" cy="1062842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3055" y="6100775"/>
            <a:ext cx="1560946" cy="757226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2678546" y="1062842"/>
            <a:ext cx="5985163" cy="0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4608175" y="478067"/>
            <a:ext cx="40555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2"/>
                </a:solidFill>
              </a:rPr>
              <a:t>REFERENCIAL TEÓRICO</a:t>
            </a:r>
          </a:p>
        </p:txBody>
      </p:sp>
      <p:sp>
        <p:nvSpPr>
          <p:cNvPr id="12" name="CaixaDeTexto 16">
            <a:extLst>
              <a:ext uri="{FF2B5EF4-FFF2-40B4-BE49-F238E27FC236}">
                <a16:creationId xmlns:a16="http://schemas.microsoft.com/office/drawing/2014/main" id="{D890EA52-EEA5-4498-98B4-85E2CD0788A6}"/>
              </a:ext>
            </a:extLst>
          </p:cNvPr>
          <p:cNvSpPr txBox="1"/>
          <p:nvPr/>
        </p:nvSpPr>
        <p:spPr>
          <a:xfrm>
            <a:off x="461818" y="1924093"/>
            <a:ext cx="8682182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Algoritmos Preditivos: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Árvores de Decisão;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i="1" dirty="0"/>
              <a:t>Random Forests</a:t>
            </a:r>
            <a:r>
              <a:rPr lang="pt-BR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SVM </a:t>
            </a:r>
            <a:r>
              <a:rPr lang="pt-BR" i="1" dirty="0"/>
              <a:t>(Support Vector Machines)</a:t>
            </a:r>
            <a:r>
              <a:rPr lang="pt-BR" dirty="0"/>
              <a:t>.</a:t>
            </a:r>
            <a:endParaRPr lang="pt-BR" i="1" dirty="0"/>
          </a:p>
          <a:p>
            <a:endParaRPr lang="pt-BR" dirty="0"/>
          </a:p>
          <a:p>
            <a:r>
              <a:rPr lang="pt-BR" sz="2000" b="1" dirty="0"/>
              <a:t>Algoritmos de </a:t>
            </a:r>
            <a:r>
              <a:rPr lang="pt-BR" sz="2000" b="1" i="1" dirty="0"/>
              <a:t>Sampling</a:t>
            </a:r>
            <a:r>
              <a:rPr lang="pt-BR" sz="2000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ROS/RUS;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SMOTe.</a:t>
            </a:r>
          </a:p>
          <a:p>
            <a:endParaRPr lang="pt-BR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E923E63-7395-40AA-AEC0-0A3C8890D7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562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77"/>
    </mc:Choice>
    <mc:Fallback>
      <p:transition spd="slow" advTm="45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2203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468" y="106455"/>
            <a:ext cx="1386696" cy="1315946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600364" y="1154546"/>
            <a:ext cx="5985163" cy="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35708" y="569771"/>
            <a:ext cx="1749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accent1">
                    <a:lumMod val="50000"/>
                  </a:schemeClr>
                </a:solidFill>
              </a:rPr>
              <a:t>MÉTODO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600364" y="1773609"/>
            <a:ext cx="85436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Página do Kaggle da </a:t>
            </a:r>
            <a:r>
              <a:rPr lang="pt-BR" b="1" dirty="0"/>
              <a:t>Nowergian University of Science and Technology </a:t>
            </a:r>
            <a:r>
              <a:rPr lang="pt-BR" dirty="0"/>
              <a:t>(NTNU);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31 dias de transações;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11 Atributos;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6.354.407 Registros: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99,87% (6.346.194) </a:t>
            </a:r>
            <a:r>
              <a:rPr lang="pt-BR" b="1" dirty="0"/>
              <a:t>Transações Não-Fradulentas</a:t>
            </a:r>
            <a:r>
              <a:rPr lang="pt-BR" dirty="0"/>
              <a:t>.</a:t>
            </a:r>
            <a:endParaRPr lang="pt-BR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0,13% (8.213) </a:t>
            </a:r>
            <a:r>
              <a:rPr lang="pt-BR" b="1" dirty="0"/>
              <a:t>Transações Fraudulentas</a:t>
            </a:r>
            <a:r>
              <a:rPr lang="pt-BR" dirty="0"/>
              <a:t>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7" name="CaixaDeTexto 9">
            <a:extLst>
              <a:ext uri="{FF2B5EF4-FFF2-40B4-BE49-F238E27FC236}">
                <a16:creationId xmlns:a16="http://schemas.microsoft.com/office/drawing/2014/main" id="{29418FAA-FE5A-4811-9043-B9F9964E715F}"/>
              </a:ext>
            </a:extLst>
          </p:cNvPr>
          <p:cNvSpPr txBox="1"/>
          <p:nvPr/>
        </p:nvSpPr>
        <p:spPr>
          <a:xfrm>
            <a:off x="600364" y="1163689"/>
            <a:ext cx="1925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accent1">
                    <a:lumMod val="50000"/>
                  </a:schemeClr>
                </a:solidFill>
              </a:rPr>
              <a:t>AQUISIÇÃO DOS DADOS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BDF5B87-8AB6-42D2-9388-7A039B2FD2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75757" y="4335638"/>
            <a:ext cx="4764059" cy="20875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997B465-E185-42A2-8B1A-A3187B7942FC}"/>
              </a:ext>
            </a:extLst>
          </p:cNvPr>
          <p:cNvSpPr txBox="1"/>
          <p:nvPr/>
        </p:nvSpPr>
        <p:spPr>
          <a:xfrm>
            <a:off x="3027118" y="6423162"/>
            <a:ext cx="4764058" cy="41549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1"/>
            <a:r>
              <a:rPr lang="pt-BR" sz="1050" b="1" dirty="0"/>
              <a:t>Tabela 1</a:t>
            </a:r>
            <a:r>
              <a:rPr lang="pt-BR" sz="1050" dirty="0"/>
              <a:t> – </a:t>
            </a:r>
            <a:r>
              <a:rPr lang="pt-BR" sz="1050" i="1" dirty="0"/>
              <a:t>dataset</a:t>
            </a:r>
          </a:p>
          <a:p>
            <a:pPr lvl="1"/>
            <a:r>
              <a:rPr lang="pt-BR" sz="1050" b="1" dirty="0"/>
              <a:t>Fonte: </a:t>
            </a:r>
            <a:r>
              <a:rPr lang="pt-BR" sz="1050" dirty="0"/>
              <a:t>Autores</a:t>
            </a:r>
            <a:endParaRPr lang="pt-BR" sz="1050" b="1" dirty="0"/>
          </a:p>
        </p:txBody>
      </p:sp>
      <p:pic>
        <p:nvPicPr>
          <p:cNvPr id="35" name="Audio 34">
            <a:hlinkClick r:id="" action="ppaction://media"/>
            <a:extLst>
              <a:ext uri="{FF2B5EF4-FFF2-40B4-BE49-F238E27FC236}">
                <a16:creationId xmlns:a16="http://schemas.microsoft.com/office/drawing/2014/main" id="{969FF1C8-9819-4987-8FE0-86DECBADE3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17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85"/>
    </mc:Choice>
    <mc:Fallback>
      <p:transition spd="slow" advTm="42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2203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468" y="106455"/>
            <a:ext cx="1386696" cy="1315946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600364" y="1154546"/>
            <a:ext cx="5985163" cy="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35708" y="569771"/>
            <a:ext cx="1749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accent1">
                    <a:lumMod val="50000"/>
                  </a:schemeClr>
                </a:solidFill>
              </a:rPr>
              <a:t>MÉTODO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600364" y="1739321"/>
            <a:ext cx="85436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Preparação, Organização e Estruturação dos dados;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Limpeza e Normalização;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Divisão em 4 sub-</a:t>
            </a:r>
            <a:r>
              <a:rPr lang="pt-BR" i="1" dirty="0"/>
              <a:t>datasets</a:t>
            </a:r>
            <a:r>
              <a:rPr lang="pt-BR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1" i="1" dirty="0"/>
              <a:t>Training </a:t>
            </a:r>
            <a:r>
              <a:rPr lang="pt-BR" dirty="0"/>
              <a:t>(~80%);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1" i="1" dirty="0"/>
              <a:t>Test </a:t>
            </a:r>
            <a:r>
              <a:rPr lang="pt-BR" dirty="0"/>
              <a:t>(~10%);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1" i="1" dirty="0"/>
              <a:t>Validation </a:t>
            </a:r>
            <a:r>
              <a:rPr lang="pt-BR" dirty="0"/>
              <a:t>(~10%);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1" i="1" dirty="0"/>
              <a:t>Fraud </a:t>
            </a:r>
            <a:r>
              <a:rPr lang="pt-BR" dirty="0"/>
              <a:t>(1.643 registros de </a:t>
            </a:r>
            <a:r>
              <a:rPr lang="pt-BR" b="1" dirty="0"/>
              <a:t>Transações Fraudulentas</a:t>
            </a:r>
            <a:r>
              <a:rPr lang="pt-BR" b="1" i="1" dirty="0"/>
              <a:t> </a:t>
            </a:r>
            <a:r>
              <a:rPr lang="pt-BR" dirty="0"/>
              <a:t>oriundos dos </a:t>
            </a:r>
            <a:r>
              <a:rPr lang="pt-BR" i="1" dirty="0"/>
              <a:t>datasets </a:t>
            </a:r>
            <a:r>
              <a:rPr lang="pt-BR" dirty="0"/>
              <a:t>de </a:t>
            </a:r>
          </a:p>
          <a:p>
            <a:pPr lvl="1"/>
            <a:r>
              <a:rPr lang="pt-BR" dirty="0"/>
              <a:t>Teste e Validação).</a:t>
            </a:r>
            <a:endParaRPr lang="pt-BR" b="1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7" name="CaixaDeTexto 9">
            <a:extLst>
              <a:ext uri="{FF2B5EF4-FFF2-40B4-BE49-F238E27FC236}">
                <a16:creationId xmlns:a16="http://schemas.microsoft.com/office/drawing/2014/main" id="{29418FAA-FE5A-4811-9043-B9F9964E715F}"/>
              </a:ext>
            </a:extLst>
          </p:cNvPr>
          <p:cNvSpPr txBox="1"/>
          <p:nvPr/>
        </p:nvSpPr>
        <p:spPr>
          <a:xfrm>
            <a:off x="600364" y="1163689"/>
            <a:ext cx="1833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accent1">
                    <a:lumMod val="50000"/>
                  </a:schemeClr>
                </a:solidFill>
              </a:rPr>
              <a:t>PR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É-PROCESSAMENTO</a:t>
            </a:r>
            <a:endParaRPr lang="pt-BR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DFD73C-424F-454E-85BB-D564E39F1E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7943" y="4778390"/>
            <a:ext cx="3438525" cy="962025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611EE7C-D2D3-4D87-B77B-429B41F03820}"/>
              </a:ext>
            </a:extLst>
          </p:cNvPr>
          <p:cNvSpPr txBox="1"/>
          <p:nvPr/>
        </p:nvSpPr>
        <p:spPr>
          <a:xfrm>
            <a:off x="3659449" y="5740415"/>
            <a:ext cx="4764058" cy="41549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1"/>
            <a:r>
              <a:rPr lang="pt-BR" sz="1050" b="1" dirty="0"/>
              <a:t>Tabela 2</a:t>
            </a:r>
            <a:r>
              <a:rPr lang="pt-BR" sz="1050" dirty="0"/>
              <a:t> – divisão dos </a:t>
            </a:r>
            <a:r>
              <a:rPr lang="pt-BR" sz="1050" i="1" dirty="0"/>
              <a:t>datasets</a:t>
            </a:r>
          </a:p>
          <a:p>
            <a:pPr lvl="1"/>
            <a:r>
              <a:rPr lang="pt-BR" sz="1050" b="1" dirty="0"/>
              <a:t>Fonte: </a:t>
            </a:r>
            <a:r>
              <a:rPr lang="pt-BR" sz="1050" dirty="0"/>
              <a:t>Autores</a:t>
            </a:r>
            <a:endParaRPr lang="pt-BR" sz="1050" b="1" dirty="0"/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2B3E1926-9922-426C-81F2-A4D79D202D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65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356"/>
    </mc:Choice>
    <mc:Fallback>
      <p:transition spd="slow" advTm="453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2203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468" y="106455"/>
            <a:ext cx="1386696" cy="1315946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600364" y="1154546"/>
            <a:ext cx="5985163" cy="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35708" y="569771"/>
            <a:ext cx="1749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accent1">
                    <a:lumMod val="50000"/>
                  </a:schemeClr>
                </a:solidFill>
              </a:rPr>
              <a:t>MÉTODO</a:t>
            </a:r>
          </a:p>
        </p:txBody>
      </p:sp>
      <p:sp>
        <p:nvSpPr>
          <p:cNvPr id="7" name="CaixaDeTexto 9">
            <a:extLst>
              <a:ext uri="{FF2B5EF4-FFF2-40B4-BE49-F238E27FC236}">
                <a16:creationId xmlns:a16="http://schemas.microsoft.com/office/drawing/2014/main" id="{29418FAA-FE5A-4811-9043-B9F9964E715F}"/>
              </a:ext>
            </a:extLst>
          </p:cNvPr>
          <p:cNvSpPr txBox="1"/>
          <p:nvPr/>
        </p:nvSpPr>
        <p:spPr>
          <a:xfrm>
            <a:off x="600364" y="1163689"/>
            <a:ext cx="27499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FALSOS NEGATIVOS E </a:t>
            </a:r>
            <a:r>
              <a:rPr lang="en-US" sz="1400" i="1" dirty="0">
                <a:solidFill>
                  <a:schemeClr val="accent1">
                    <a:lumMod val="50000"/>
                  </a:schemeClr>
                </a:solidFill>
              </a:rPr>
              <a:t>OVERFITTING</a:t>
            </a:r>
            <a:endParaRPr lang="pt-BR" sz="14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11EE7C-D2D3-4D87-B77B-429B41F03820}"/>
              </a:ext>
            </a:extLst>
          </p:cNvPr>
          <p:cNvSpPr txBox="1"/>
          <p:nvPr/>
        </p:nvSpPr>
        <p:spPr>
          <a:xfrm>
            <a:off x="134853" y="2755348"/>
            <a:ext cx="4764058" cy="41549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1"/>
            <a:r>
              <a:rPr lang="pt-BR" sz="1050" b="1" dirty="0"/>
              <a:t>Tabela 3</a:t>
            </a:r>
            <a:r>
              <a:rPr lang="pt-BR" sz="1050" dirty="0"/>
              <a:t> – Matriz de Confusão (Árvores de Decisão)</a:t>
            </a:r>
          </a:p>
          <a:p>
            <a:pPr lvl="1"/>
            <a:r>
              <a:rPr lang="pt-BR" sz="1050" b="1" dirty="0"/>
              <a:t>Fonte: </a:t>
            </a:r>
            <a:r>
              <a:rPr lang="pt-BR" sz="1050" dirty="0"/>
              <a:t>Autores</a:t>
            </a:r>
            <a:endParaRPr lang="pt-BR" sz="1050" b="1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3073735-E003-400E-8744-FFD842EF5D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612" y="1724318"/>
            <a:ext cx="7724775" cy="1019175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6CBEC9-ECAD-4E7C-A0DC-B32682B77A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612" y="3170846"/>
            <a:ext cx="7724775" cy="962025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DF9041F-AEF3-47C2-B9B9-2E9549E3A1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9611" y="4568585"/>
            <a:ext cx="7724775" cy="962025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26C5B1A-C171-48EF-BBC8-17F4E386B97D}"/>
              </a:ext>
            </a:extLst>
          </p:cNvPr>
          <p:cNvSpPr txBox="1"/>
          <p:nvPr/>
        </p:nvSpPr>
        <p:spPr>
          <a:xfrm>
            <a:off x="134854" y="4142979"/>
            <a:ext cx="4764058" cy="41549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1"/>
            <a:r>
              <a:rPr lang="pt-BR" sz="1050" b="1" dirty="0"/>
              <a:t>Tabela 4</a:t>
            </a:r>
            <a:r>
              <a:rPr lang="pt-BR" sz="1050" dirty="0"/>
              <a:t> – Matriz de Confusão (</a:t>
            </a:r>
            <a:r>
              <a:rPr lang="pt-BR" sz="1050" i="1" dirty="0"/>
              <a:t>Random Forests</a:t>
            </a:r>
            <a:r>
              <a:rPr lang="pt-BR" sz="1050" dirty="0"/>
              <a:t>)</a:t>
            </a:r>
          </a:p>
          <a:p>
            <a:pPr lvl="1"/>
            <a:r>
              <a:rPr lang="pt-BR" sz="1050" b="1" dirty="0"/>
              <a:t>Fonte: </a:t>
            </a:r>
            <a:r>
              <a:rPr lang="pt-BR" sz="1050" dirty="0"/>
              <a:t>Autores</a:t>
            </a:r>
            <a:endParaRPr lang="pt-BR" sz="105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8ACDE1-1F5C-4D4D-8A9F-CDD8C4F2DF31}"/>
              </a:ext>
            </a:extLst>
          </p:cNvPr>
          <p:cNvSpPr txBox="1"/>
          <p:nvPr/>
        </p:nvSpPr>
        <p:spPr>
          <a:xfrm>
            <a:off x="134853" y="5528924"/>
            <a:ext cx="4764058" cy="41549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1"/>
            <a:r>
              <a:rPr lang="pt-BR" sz="1050" b="1" dirty="0"/>
              <a:t>Tabela 5</a:t>
            </a:r>
            <a:r>
              <a:rPr lang="pt-BR" sz="1050" dirty="0"/>
              <a:t> – Matriz de Confusão (SVM)</a:t>
            </a:r>
          </a:p>
          <a:p>
            <a:pPr lvl="1"/>
            <a:r>
              <a:rPr lang="pt-BR" sz="1050" b="1" dirty="0"/>
              <a:t>Fonte: </a:t>
            </a:r>
            <a:r>
              <a:rPr lang="pt-BR" sz="1050" dirty="0"/>
              <a:t>Autores</a:t>
            </a:r>
            <a:endParaRPr lang="pt-BR" sz="1050" b="1" dirty="0"/>
          </a:p>
        </p:txBody>
      </p:sp>
      <p:pic>
        <p:nvPicPr>
          <p:cNvPr id="36" name="Audio 35">
            <a:hlinkClick r:id="" action="ppaction://media"/>
            <a:extLst>
              <a:ext uri="{FF2B5EF4-FFF2-40B4-BE49-F238E27FC236}">
                <a16:creationId xmlns:a16="http://schemas.microsoft.com/office/drawing/2014/main" id="{E0CF51CB-CA8B-4883-95F3-BFBBD217AB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85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41"/>
    </mc:Choice>
    <mc:Fallback>
      <p:transition spd="slow" advTm="28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" t="2223"/>
          <a:stretch/>
        </p:blipFill>
        <p:spPr>
          <a:xfrm>
            <a:off x="-240145" y="-18473"/>
            <a:ext cx="9384145" cy="6894945"/>
          </a:xfrm>
          <a:prstGeom prst="rect">
            <a:avLst/>
          </a:prstGeom>
        </p:spPr>
      </p:pic>
      <p:cxnSp>
        <p:nvCxnSpPr>
          <p:cNvPr id="5" name="Conector reto 4"/>
          <p:cNvCxnSpPr/>
          <p:nvPr/>
        </p:nvCxnSpPr>
        <p:spPr>
          <a:xfrm>
            <a:off x="2678546" y="1062842"/>
            <a:ext cx="5985163" cy="0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/>
          <p:cNvSpPr txBox="1"/>
          <p:nvPr/>
        </p:nvSpPr>
        <p:spPr>
          <a:xfrm>
            <a:off x="6297997" y="478067"/>
            <a:ext cx="23657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2"/>
                </a:solidFill>
              </a:rPr>
              <a:t>RESULTADOS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D9976FD-A8D7-4EC0-BB9D-0E97214EFE1F}"/>
              </a:ext>
            </a:extLst>
          </p:cNvPr>
          <p:cNvSpPr txBox="1"/>
          <p:nvPr/>
        </p:nvSpPr>
        <p:spPr>
          <a:xfrm>
            <a:off x="600364" y="1739321"/>
            <a:ext cx="8543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pt-BR" sz="2000" b="1" dirty="0"/>
              <a:t>Random Oversampling: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1600" b="1" dirty="0"/>
              <a:t>Duplicação</a:t>
            </a:r>
            <a:r>
              <a:rPr lang="pt-BR" sz="1600" dirty="0"/>
              <a:t> de registros da classe minoritária </a:t>
            </a:r>
            <a:r>
              <a:rPr lang="pt-BR" sz="1600" i="1" dirty="0"/>
              <a:t>(isFraud=1)</a:t>
            </a:r>
            <a:r>
              <a:rPr lang="pt-BR" sz="1600" dirty="0"/>
              <a:t>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BAA6ED-A7A5-4DF1-9690-66FA36964E91}"/>
              </a:ext>
            </a:extLst>
          </p:cNvPr>
          <p:cNvSpPr txBox="1"/>
          <p:nvPr/>
        </p:nvSpPr>
        <p:spPr>
          <a:xfrm>
            <a:off x="294737" y="3526231"/>
            <a:ext cx="4764058" cy="41549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1"/>
            <a:r>
              <a:rPr lang="pt-BR" sz="1050" b="1" dirty="0"/>
              <a:t>Tabela 6</a:t>
            </a:r>
            <a:r>
              <a:rPr lang="pt-BR" sz="1050" dirty="0"/>
              <a:t> – Resultados ROS</a:t>
            </a:r>
            <a:endParaRPr lang="pt-BR" sz="1050" i="1" dirty="0"/>
          </a:p>
          <a:p>
            <a:pPr lvl="1"/>
            <a:r>
              <a:rPr lang="pt-BR" sz="1050" b="1" dirty="0"/>
              <a:t>Fonte: </a:t>
            </a:r>
            <a:r>
              <a:rPr lang="pt-BR" sz="1050" dirty="0"/>
              <a:t>Autores</a:t>
            </a:r>
            <a:endParaRPr lang="pt-BR" sz="1050" b="1" dirty="0"/>
          </a:p>
        </p:txBody>
      </p:sp>
      <p:sp>
        <p:nvSpPr>
          <p:cNvPr id="14" name="CaixaDeTexto 10">
            <a:extLst>
              <a:ext uri="{FF2B5EF4-FFF2-40B4-BE49-F238E27FC236}">
                <a16:creationId xmlns:a16="http://schemas.microsoft.com/office/drawing/2014/main" id="{79896DC4-BA08-4D1C-864E-220C884D9C7C}"/>
              </a:ext>
            </a:extLst>
          </p:cNvPr>
          <p:cNvSpPr txBox="1"/>
          <p:nvPr/>
        </p:nvSpPr>
        <p:spPr>
          <a:xfrm>
            <a:off x="305627" y="4149183"/>
            <a:ext cx="8543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pt-BR" sz="2000" b="1" dirty="0"/>
              <a:t>SMOTe: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1600" dirty="0"/>
              <a:t>Geração de</a:t>
            </a:r>
            <a:r>
              <a:rPr lang="pt-BR" sz="1600" b="1" dirty="0"/>
              <a:t> Novos Registros</a:t>
            </a:r>
            <a:r>
              <a:rPr lang="pt-BR" sz="1600" dirty="0"/>
              <a:t> para a classe minoritária </a:t>
            </a:r>
            <a:r>
              <a:rPr lang="pt-BR" sz="1600" i="1" dirty="0"/>
              <a:t>(isFraud=1)</a:t>
            </a:r>
            <a:r>
              <a:rPr lang="pt-BR" sz="1600" dirty="0"/>
              <a:t>;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3BD595E-6244-42A7-AA88-214E2BAF8E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300" y="4864731"/>
            <a:ext cx="7391400" cy="962025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0C2C560-8666-4B2F-874C-EC9F0C1E5A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300" y="2454869"/>
            <a:ext cx="7391400" cy="962025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9932D21-FACF-4B3B-940E-9F1993392D71}"/>
              </a:ext>
            </a:extLst>
          </p:cNvPr>
          <p:cNvSpPr txBox="1"/>
          <p:nvPr/>
        </p:nvSpPr>
        <p:spPr>
          <a:xfrm>
            <a:off x="305627" y="5895973"/>
            <a:ext cx="4764058" cy="41549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1"/>
            <a:r>
              <a:rPr lang="pt-BR" sz="1050" b="1" dirty="0"/>
              <a:t>Tabela 7</a:t>
            </a:r>
            <a:r>
              <a:rPr lang="pt-BR" sz="1050" dirty="0"/>
              <a:t> – Resultados SMOTe</a:t>
            </a:r>
            <a:endParaRPr lang="pt-BR" sz="1050" i="1" dirty="0"/>
          </a:p>
          <a:p>
            <a:pPr lvl="1"/>
            <a:r>
              <a:rPr lang="pt-BR" sz="1050" b="1" dirty="0"/>
              <a:t>Fonte: </a:t>
            </a:r>
            <a:r>
              <a:rPr lang="pt-BR" sz="1050" dirty="0"/>
              <a:t>Autores</a:t>
            </a:r>
            <a:endParaRPr lang="pt-BR" sz="1050" b="1" dirty="0"/>
          </a:p>
        </p:txBody>
      </p:sp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75CAEAC2-7B6E-4537-94BE-ED8FF69404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32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560"/>
    </mc:Choice>
    <mc:Fallback>
      <p:transition spd="slow" advTm="58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" r="1025" b="1"/>
          <a:stretch/>
        </p:blipFill>
        <p:spPr>
          <a:xfrm>
            <a:off x="0" y="0"/>
            <a:ext cx="9319491" cy="6894944"/>
          </a:xfrm>
          <a:prstGeom prst="rect">
            <a:avLst/>
          </a:prstGeom>
        </p:spPr>
      </p:pic>
      <p:cxnSp>
        <p:nvCxnSpPr>
          <p:cNvPr id="5" name="Conector reto 4"/>
          <p:cNvCxnSpPr/>
          <p:nvPr/>
        </p:nvCxnSpPr>
        <p:spPr>
          <a:xfrm>
            <a:off x="2678546" y="1062842"/>
            <a:ext cx="5985163" cy="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/>
          <p:cNvSpPr txBox="1"/>
          <p:nvPr/>
        </p:nvSpPr>
        <p:spPr>
          <a:xfrm>
            <a:off x="6357885" y="478067"/>
            <a:ext cx="23058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3200" b="1" dirty="0">
                <a:solidFill>
                  <a:schemeClr val="accent1">
                    <a:lumMod val="50000"/>
                  </a:schemeClr>
                </a:solidFill>
              </a:rPr>
              <a:t>CONCLUSÃO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540307" y="1536728"/>
            <a:ext cx="664094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Diante dos resultados, pode-se destacar:</a:t>
            </a:r>
          </a:p>
          <a:p>
            <a:endParaRPr lang="pt-BR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/>
              <a:t>Diminuição dos </a:t>
            </a:r>
            <a:r>
              <a:rPr lang="pt-BR" b="1" dirty="0"/>
              <a:t>Falsos Negativos</a:t>
            </a:r>
            <a:r>
              <a:rPr lang="pt-BR" dirty="0"/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/>
              <a:t>Aumento das </a:t>
            </a:r>
            <a:r>
              <a:rPr lang="pt-BR" b="1" dirty="0"/>
              <a:t>Taxas de Assertividade </a:t>
            </a:r>
            <a:r>
              <a:rPr lang="pt-BR" dirty="0"/>
              <a:t>no </a:t>
            </a:r>
            <a:r>
              <a:rPr lang="pt-BR" i="1" dirty="0"/>
              <a:t>dataset </a:t>
            </a:r>
            <a:r>
              <a:rPr lang="pt-BR" b="1" i="1" dirty="0"/>
              <a:t>isFraud;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/>
              <a:t>Modelos sendo capazes de detectar </a:t>
            </a:r>
            <a:r>
              <a:rPr lang="pt-BR" b="1" dirty="0"/>
              <a:t>Transações Fraudulentas.</a:t>
            </a:r>
            <a:endParaRPr lang="pt-BR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479DF5-66AD-43D1-AB11-2773AD1A1B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0307" y="4649759"/>
            <a:ext cx="6238875" cy="1343025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E53DDBD-6485-459B-B1B6-7E45BC8F3BCC}"/>
              </a:ext>
            </a:extLst>
          </p:cNvPr>
          <p:cNvSpPr txBox="1"/>
          <p:nvPr/>
        </p:nvSpPr>
        <p:spPr>
          <a:xfrm>
            <a:off x="957871" y="5992784"/>
            <a:ext cx="4764058" cy="41549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1"/>
            <a:r>
              <a:rPr lang="pt-BR" sz="1050" b="1" dirty="0"/>
              <a:t>Tabela 8 </a:t>
            </a:r>
            <a:r>
              <a:rPr lang="pt-BR" sz="1050" dirty="0"/>
              <a:t>– </a:t>
            </a:r>
            <a:r>
              <a:rPr lang="pt-BR" sz="1050" i="1" dirty="0"/>
              <a:t>Benchmarking </a:t>
            </a:r>
            <a:r>
              <a:rPr lang="pt-BR" sz="1050" dirty="0"/>
              <a:t>modelos</a:t>
            </a:r>
            <a:endParaRPr lang="pt-BR" sz="1050" i="1" dirty="0"/>
          </a:p>
          <a:p>
            <a:pPr lvl="1"/>
            <a:r>
              <a:rPr lang="pt-BR" sz="1050" b="1" dirty="0"/>
              <a:t>Fonte: </a:t>
            </a:r>
            <a:r>
              <a:rPr lang="pt-BR" sz="1050" dirty="0"/>
              <a:t>Autores</a:t>
            </a:r>
            <a:endParaRPr lang="pt-BR" sz="1050" b="1" dirty="0"/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68EA30E4-42F9-442E-8A28-170C73C4B6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18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728"/>
    </mc:Choice>
    <mc:Fallback>
      <p:transition spd="slow" advTm="70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2203"/>
          </a:xfrm>
          <a:prstGeom prst="rect">
            <a:avLst/>
          </a:prstGeom>
        </p:spPr>
      </p:pic>
      <p:sp>
        <p:nvSpPr>
          <p:cNvPr id="16" name="CaixaDeTexto 15"/>
          <p:cNvSpPr txBox="1"/>
          <p:nvPr/>
        </p:nvSpPr>
        <p:spPr>
          <a:xfrm>
            <a:off x="535708" y="569771"/>
            <a:ext cx="2148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accent1">
                    <a:lumMod val="50000"/>
                  </a:schemeClr>
                </a:solidFill>
              </a:rPr>
              <a:t>Referências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535708" y="1634836"/>
            <a:ext cx="860829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</a:rPr>
              <a:t>BRANCO, Paula; TORGO, Luís; RIBEIRO, Rita. </a:t>
            </a:r>
            <a:r>
              <a:rPr lang="en-US" sz="1600" b="1" i="0" dirty="0">
                <a:solidFill>
                  <a:srgbClr val="333333"/>
                </a:solidFill>
                <a:effectLst/>
              </a:rPr>
              <a:t>A Survey of Predictive Modelling under Imbalanced Distributions.</a:t>
            </a:r>
            <a:r>
              <a:rPr lang="en-US" sz="1600" b="0" i="0" dirty="0">
                <a:solidFill>
                  <a:srgbClr val="333333"/>
                </a:solidFill>
                <a:effectLst/>
              </a:rPr>
              <a:t> 2015. </a:t>
            </a:r>
          </a:p>
          <a:p>
            <a:endParaRPr lang="en-US" sz="1600" dirty="0">
              <a:solidFill>
                <a:srgbClr val="333333"/>
              </a:solidFill>
            </a:endParaRPr>
          </a:p>
          <a:p>
            <a:r>
              <a:rPr lang="en-US" sz="1600" b="0" i="0" dirty="0">
                <a:solidFill>
                  <a:srgbClr val="333333"/>
                </a:solidFill>
                <a:effectLst/>
              </a:rPr>
              <a:t>CHAWLA, Nitesh; BOWYER, Kevin; HALL, Lawrence; KEGELMEYER, W. Philip. </a:t>
            </a:r>
            <a:r>
              <a:rPr lang="en-US" sz="1600" b="1" i="0" dirty="0" err="1">
                <a:solidFill>
                  <a:srgbClr val="333333"/>
                </a:solidFill>
                <a:effectLst/>
              </a:rPr>
              <a:t>SMOTe</a:t>
            </a:r>
            <a:r>
              <a:rPr lang="en-US" sz="1600" b="0" i="0" dirty="0">
                <a:solidFill>
                  <a:srgbClr val="333333"/>
                </a:solidFill>
                <a:effectLst/>
              </a:rPr>
              <a:t>. 2002. </a:t>
            </a:r>
          </a:p>
          <a:p>
            <a:endParaRPr lang="en-US" sz="1600" dirty="0">
              <a:solidFill>
                <a:srgbClr val="333333"/>
              </a:solidFill>
            </a:endParaRPr>
          </a:p>
          <a:p>
            <a:r>
              <a:rPr lang="en-US" sz="1600" b="0" i="0" dirty="0">
                <a:solidFill>
                  <a:srgbClr val="333333"/>
                </a:solidFill>
                <a:effectLst/>
              </a:rPr>
              <a:t>E. A. Lopez-Rojas, A. </a:t>
            </a:r>
            <a:r>
              <a:rPr lang="en-US" sz="1600" b="0" i="0" dirty="0" err="1">
                <a:solidFill>
                  <a:srgbClr val="333333"/>
                </a:solidFill>
                <a:effectLst/>
              </a:rPr>
              <a:t>Elmir</a:t>
            </a:r>
            <a:r>
              <a:rPr lang="en-US" sz="1600" b="0" i="0" dirty="0">
                <a:solidFill>
                  <a:srgbClr val="333333"/>
                </a:solidFill>
                <a:effectLst/>
              </a:rPr>
              <a:t>, and S. </a:t>
            </a:r>
            <a:r>
              <a:rPr lang="en-US" sz="1600" b="0" i="0" dirty="0" err="1">
                <a:solidFill>
                  <a:srgbClr val="333333"/>
                </a:solidFill>
                <a:effectLst/>
              </a:rPr>
              <a:t>Axelsson</a:t>
            </a:r>
            <a:r>
              <a:rPr lang="en-US" sz="1600" b="0" i="0" dirty="0">
                <a:solidFill>
                  <a:srgbClr val="333333"/>
                </a:solidFill>
                <a:effectLst/>
              </a:rPr>
              <a:t>. </a:t>
            </a:r>
            <a:r>
              <a:rPr lang="en-US" sz="1600" b="1" i="0" dirty="0" err="1">
                <a:solidFill>
                  <a:srgbClr val="333333"/>
                </a:solidFill>
                <a:effectLst/>
              </a:rPr>
              <a:t>PaySim</a:t>
            </a:r>
            <a:r>
              <a:rPr lang="en-US" sz="1600" b="1" i="0" dirty="0">
                <a:solidFill>
                  <a:srgbClr val="333333"/>
                </a:solidFill>
                <a:effectLst/>
              </a:rPr>
              <a:t>: A financial mobile money simulator for fraud detection. </a:t>
            </a:r>
            <a:r>
              <a:rPr lang="en-US" sz="1600" b="0" i="0" dirty="0">
                <a:solidFill>
                  <a:srgbClr val="333333"/>
                </a:solidFill>
                <a:effectLst/>
              </a:rPr>
              <a:t>2016. </a:t>
            </a:r>
          </a:p>
          <a:p>
            <a:endParaRPr lang="en-US" sz="1600" dirty="0">
              <a:solidFill>
                <a:srgbClr val="333333"/>
              </a:solidFill>
            </a:endParaRPr>
          </a:p>
          <a:p>
            <a:r>
              <a:rPr lang="en-US" sz="1600" b="0" i="0" dirty="0">
                <a:solidFill>
                  <a:srgbClr val="333333"/>
                </a:solidFill>
                <a:effectLst/>
              </a:rPr>
              <a:t>GUYON, Isabella. </a:t>
            </a:r>
            <a:r>
              <a:rPr lang="en-US" sz="1600" b="1" i="0" dirty="0">
                <a:solidFill>
                  <a:srgbClr val="333333"/>
                </a:solidFill>
                <a:effectLst/>
              </a:rPr>
              <a:t>A Scaling law for the validation-set training-set size ratio.</a:t>
            </a:r>
            <a:r>
              <a:rPr lang="en-US" sz="1600" b="0" i="0" dirty="0">
                <a:solidFill>
                  <a:srgbClr val="333333"/>
                </a:solidFill>
                <a:effectLst/>
              </a:rPr>
              <a:t> 1997. </a:t>
            </a:r>
          </a:p>
          <a:p>
            <a:endParaRPr lang="en-US" sz="1600" dirty="0">
              <a:solidFill>
                <a:srgbClr val="333333"/>
              </a:solidFill>
            </a:endParaRPr>
          </a:p>
          <a:p>
            <a:r>
              <a:rPr lang="en-US" sz="1600" b="0" i="0" dirty="0">
                <a:solidFill>
                  <a:srgbClr val="333333"/>
                </a:solidFill>
                <a:effectLst/>
              </a:rPr>
              <a:t>HAYKIN, Simon. </a:t>
            </a:r>
            <a:r>
              <a:rPr lang="en-US" sz="1600" b="1" i="0" dirty="0">
                <a:solidFill>
                  <a:srgbClr val="333333"/>
                </a:solidFill>
                <a:effectLst/>
              </a:rPr>
              <a:t>Redes </a:t>
            </a:r>
            <a:r>
              <a:rPr lang="en-US" sz="1600" b="1" i="0" dirty="0" err="1">
                <a:solidFill>
                  <a:srgbClr val="333333"/>
                </a:solidFill>
                <a:effectLst/>
              </a:rPr>
              <a:t>Neurais</a:t>
            </a:r>
            <a:r>
              <a:rPr lang="en-US" sz="1600" b="1" i="0" dirty="0">
                <a:solidFill>
                  <a:srgbClr val="333333"/>
                </a:solidFill>
                <a:effectLst/>
              </a:rPr>
              <a:t> – </a:t>
            </a:r>
            <a:r>
              <a:rPr lang="en-US" sz="1600" b="1" i="0" dirty="0" err="1">
                <a:solidFill>
                  <a:srgbClr val="333333"/>
                </a:solidFill>
                <a:effectLst/>
              </a:rPr>
              <a:t>Princípios</a:t>
            </a:r>
            <a:r>
              <a:rPr lang="en-US" sz="1600" b="1" i="0" dirty="0">
                <a:solidFill>
                  <a:srgbClr val="333333"/>
                </a:solidFill>
                <a:effectLst/>
              </a:rPr>
              <a:t> e </a:t>
            </a:r>
            <a:r>
              <a:rPr lang="en-US" sz="1600" b="1" i="0" dirty="0" err="1">
                <a:solidFill>
                  <a:srgbClr val="333333"/>
                </a:solidFill>
                <a:effectLst/>
              </a:rPr>
              <a:t>práticas</a:t>
            </a:r>
            <a:r>
              <a:rPr lang="en-US" sz="1600" b="1" i="0" dirty="0">
                <a:solidFill>
                  <a:srgbClr val="333333"/>
                </a:solidFill>
                <a:effectLst/>
              </a:rPr>
              <a:t>. </a:t>
            </a:r>
            <a:r>
              <a:rPr lang="en-US" sz="1600" b="0" i="0" dirty="0">
                <a:solidFill>
                  <a:srgbClr val="333333"/>
                </a:solidFill>
                <a:effectLst/>
              </a:rPr>
              <a:t>2008. </a:t>
            </a:r>
          </a:p>
          <a:p>
            <a:endParaRPr lang="en-US" sz="1600" dirty="0">
              <a:solidFill>
                <a:srgbClr val="333333"/>
              </a:solidFill>
            </a:endParaRPr>
          </a:p>
          <a:p>
            <a:r>
              <a:rPr lang="en-US" sz="1600" dirty="0">
                <a:solidFill>
                  <a:srgbClr val="333333"/>
                </a:solidFill>
              </a:rPr>
              <a:t>OPITZ, D; MACLIN, R. </a:t>
            </a:r>
            <a:r>
              <a:rPr lang="en-US" sz="1600" b="1" dirty="0">
                <a:solidFill>
                  <a:srgbClr val="333333"/>
                </a:solidFill>
              </a:rPr>
              <a:t>Popular Ensemble Methods: An Empirical Study. Journal of</a:t>
            </a:r>
          </a:p>
          <a:p>
            <a:r>
              <a:rPr lang="en-US" sz="1600" b="1" dirty="0">
                <a:solidFill>
                  <a:srgbClr val="333333"/>
                </a:solidFill>
              </a:rPr>
              <a:t>Artificial Intelligence Research.</a:t>
            </a:r>
            <a:r>
              <a:rPr lang="en-US" sz="1600" dirty="0">
                <a:solidFill>
                  <a:srgbClr val="333333"/>
                </a:solidFill>
              </a:rPr>
              <a:t> Volume 11. 1999.</a:t>
            </a:r>
          </a:p>
          <a:p>
            <a:endParaRPr lang="en-US" sz="1600" dirty="0">
              <a:solidFill>
                <a:srgbClr val="333333"/>
              </a:solidFill>
            </a:endParaRPr>
          </a:p>
          <a:p>
            <a:r>
              <a:rPr lang="en-US" sz="1600" b="0" i="0" dirty="0">
                <a:solidFill>
                  <a:srgbClr val="333333"/>
                </a:solidFill>
                <a:effectLst/>
              </a:rPr>
              <a:t>NG, Andrew. </a:t>
            </a:r>
            <a:r>
              <a:rPr lang="en-US" sz="1600" b="1" i="0" dirty="0">
                <a:solidFill>
                  <a:srgbClr val="333333"/>
                </a:solidFill>
                <a:effectLst/>
              </a:rPr>
              <a:t>Machine Learning Yearning.</a:t>
            </a:r>
            <a:endParaRPr lang="pt-BR" sz="1600" b="1" dirty="0"/>
          </a:p>
          <a:p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17773278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297</TotalTime>
  <Words>470</Words>
  <Application>Microsoft Office PowerPoint</Application>
  <PresentationFormat>On-screen Show (4:3)</PresentationFormat>
  <Paragraphs>91</Paragraphs>
  <Slides>10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Luiz Guilherme Rodrigues Antunes</dc:creator>
  <cp:lastModifiedBy>Bruno Paes</cp:lastModifiedBy>
  <cp:revision>7</cp:revision>
  <dcterms:created xsi:type="dcterms:W3CDTF">2020-09-09T15:30:36Z</dcterms:created>
  <dcterms:modified xsi:type="dcterms:W3CDTF">2021-11-04T03:15:52Z</dcterms:modified>
</cp:coreProperties>
</file>

<file path=docProps/thumbnail.jpeg>
</file>